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xFSyzfEzAn9bp2ZsdFIZNhzV9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d3a7cffa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fd3a7cffa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d25e4aa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fd25e4aa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d3a7cf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d3a7cf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d25e4aa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fd25e4aaa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d3a7cffa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d3a7cffa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-mandalia/iitgn-robotics/tree/Endsem-Nahi-Dena/co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181350" y="405375"/>
            <a:ext cx="8781300" cy="507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Introduction to Robotics ME 639:</a:t>
            </a:r>
            <a:r>
              <a:rPr lang="en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Industrial Project Presentation 2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2625" y="3767900"/>
            <a:ext cx="1358750" cy="133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1614300" y="1047400"/>
            <a:ext cx="675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Project Title:</a:t>
            </a: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AUV Coverage path planning 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81350" y="1905500"/>
            <a:ext cx="87813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Team Name: </a:t>
            </a:r>
            <a:r>
              <a:rPr lang="en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Endsem Nahi Dena</a:t>
            </a:r>
            <a:endParaRPr sz="16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r>
              <a:rPr lang="e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Harsh Mandalia, </a:t>
            </a: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Vignesh, </a:t>
            </a:r>
            <a:r>
              <a:rPr lang="e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Kshitija Anam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Instructor: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Prof. Harish PM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Teaching Assistant:</a:t>
            </a:r>
            <a:r>
              <a:rPr lang="en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Suraj Borate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d3a7cffa5_1_6"/>
          <p:cNvSpPr txBox="1">
            <a:spLocks noGrp="1"/>
          </p:cNvSpPr>
          <p:nvPr>
            <p:ph type="body" idx="1"/>
          </p:nvPr>
        </p:nvSpPr>
        <p:spPr>
          <a:xfrm>
            <a:off x="311700" y="427725"/>
            <a:ext cx="8520600" cy="4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65" b="1">
                <a:solidFill>
                  <a:schemeClr val="accent5"/>
                </a:solidFill>
              </a:rPr>
              <a:t>References:</a:t>
            </a:r>
            <a:endParaRPr sz="1765" b="1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Sakai, A. (n.d.). </a:t>
            </a:r>
            <a:r>
              <a:rPr lang="en" sz="1400" i="1">
                <a:solidFill>
                  <a:schemeClr val="dk1"/>
                </a:solidFill>
              </a:rPr>
              <a:t>Python Robotics</a:t>
            </a:r>
            <a:r>
              <a:rPr lang="en" sz="1400">
                <a:solidFill>
                  <a:schemeClr val="dk1"/>
                </a:solidFill>
              </a:rPr>
              <a:t>. Pythonrobotics. Retrieved November 2, 2021, from https://atsushisakai.github.io/PythonRobotics/. 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Janchiv, A., Batsaikhan, D., Kim, B., Lee, W. G., &amp; Lee, S. G. (2013). Time-efficient and complete coverage path planning based on flow networks for multi-robots. </a:t>
            </a:r>
            <a:r>
              <a:rPr lang="en" sz="1400" i="1">
                <a:solidFill>
                  <a:srgbClr val="222222"/>
                </a:solidFill>
                <a:highlight>
                  <a:srgbClr val="FFFFFF"/>
                </a:highlight>
              </a:rPr>
              <a:t>International Journal of Control, Automation and Systems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400" i="1">
                <a:solidFill>
                  <a:srgbClr val="222222"/>
                </a:solidFill>
                <a:highlight>
                  <a:srgbClr val="FFFFFF"/>
                </a:highlight>
              </a:rPr>
              <a:t>11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(2), 369-376.</a:t>
            </a:r>
            <a:endParaRPr sz="1400">
              <a:solidFill>
                <a:srgbClr val="333333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333333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Choset, H. Coverage of Known Spaces: The Boustrophedon Cellular Decomposition. </a:t>
            </a:r>
            <a:r>
              <a:rPr lang="en" sz="1400" i="1">
                <a:solidFill>
                  <a:srgbClr val="333333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Autonomous Robots</a:t>
            </a:r>
            <a:r>
              <a:rPr lang="en" sz="1400">
                <a:solidFill>
                  <a:srgbClr val="333333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 9, 247–253 (2000). https://doi.org/10.1023/A:1008958800904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333333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G. Chen, Y. Shen, X. Duan, J. Wan, T. Yan and B. He, "Coverage Path Planning Based on Improved Exact Cellular Decomposition Method in Ocean Survey," Global Oceans 2020: Singapore – U.S. Gulf Coast, 2020, pp. 1-4, doi: 10.1109/IEEECONF38699.2020.9388979.</a:t>
            </a:r>
            <a:endParaRPr sz="1400">
              <a:solidFill>
                <a:srgbClr val="333333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rgbClr val="333333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100">
              <a:solidFill>
                <a:srgbClr val="000000"/>
              </a:solidFill>
            </a:endParaRPr>
          </a:p>
        </p:txBody>
      </p:sp>
      <p:pic>
        <p:nvPicPr>
          <p:cNvPr id="127" name="Google Shape;127;gfd3a7cffa5_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5326" y="4534974"/>
            <a:ext cx="618675" cy="6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body" idx="1"/>
          </p:nvPr>
        </p:nvSpPr>
        <p:spPr>
          <a:xfrm>
            <a:off x="311700" y="427725"/>
            <a:ext cx="8520600" cy="4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65" b="1">
                <a:solidFill>
                  <a:schemeClr val="accent5"/>
                </a:solidFill>
              </a:rPr>
              <a:t>Problem Statement:</a:t>
            </a:r>
            <a:endParaRPr sz="1765" b="1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65" b="1">
                <a:solidFill>
                  <a:schemeClr val="dk1"/>
                </a:solidFill>
              </a:rPr>
              <a:t>“ Path planning for an AUV bathymetric survey.”</a:t>
            </a:r>
            <a:endParaRPr sz="1765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65" b="1">
                <a:solidFill>
                  <a:schemeClr val="accent5"/>
                </a:solidFill>
              </a:rPr>
              <a:t>Industry name: </a:t>
            </a:r>
            <a:r>
              <a:rPr lang="en" sz="1765" b="1">
                <a:solidFill>
                  <a:schemeClr val="dk1"/>
                </a:solidFill>
              </a:rPr>
              <a:t>Planys Technologies</a:t>
            </a:r>
            <a:endParaRPr sz="1765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65" b="1">
                <a:solidFill>
                  <a:schemeClr val="accent5"/>
                </a:solidFill>
              </a:rPr>
              <a:t>Objectives:</a:t>
            </a:r>
            <a:endParaRPr sz="1765" b="1">
              <a:solidFill>
                <a:schemeClr val="accent5"/>
              </a:solidFill>
            </a:endParaRPr>
          </a:p>
          <a:p>
            <a:pPr marL="457200" lvl="0" indent="-3406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 b="1" i="1">
                <a:solidFill>
                  <a:srgbClr val="000000"/>
                </a:solidFill>
              </a:rPr>
              <a:t>Generate an obstacle free path for AUV traversal in given plot shape.</a:t>
            </a:r>
            <a:endParaRPr sz="1765" b="1" i="1">
              <a:solidFill>
                <a:srgbClr val="000000"/>
              </a:solidFill>
            </a:endParaRPr>
          </a:p>
          <a:p>
            <a:pPr marL="457200" lvl="0" indent="-3406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 b="1" i="1">
                <a:solidFill>
                  <a:srgbClr val="000000"/>
                </a:solidFill>
              </a:rPr>
              <a:t>Coverage of maximum area  possible through the planning algorithm, at best possible resolution.</a:t>
            </a:r>
            <a:endParaRPr sz="1765" b="1" i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65" b="1" i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765" b="1">
              <a:solidFill>
                <a:srgbClr val="000000"/>
              </a:solidFill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4203225" y="4663225"/>
            <a:ext cx="4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5326" y="4534974"/>
            <a:ext cx="618675" cy="6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body" idx="1"/>
          </p:nvPr>
        </p:nvSpPr>
        <p:spPr>
          <a:xfrm>
            <a:off x="347142" y="427674"/>
            <a:ext cx="7925700" cy="4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65" b="1" dirty="0">
                <a:solidFill>
                  <a:schemeClr val="accent5"/>
                </a:solidFill>
              </a:rPr>
              <a:t>Rationale / Approach / Ideas:</a:t>
            </a:r>
            <a:endParaRPr sz="1765" b="1" dirty="0">
              <a:solidFill>
                <a:schemeClr val="accent5"/>
              </a:solidFill>
            </a:endParaRPr>
          </a:p>
          <a:p>
            <a:pPr marL="457200" marR="0" lvl="0" indent="-3406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 b="1" dirty="0">
                <a:solidFill>
                  <a:srgbClr val="000000"/>
                </a:solidFill>
              </a:rPr>
              <a:t>Modified and utilized Atsushi Sakai’s algorithm[1] for 2D area coverage </a:t>
            </a:r>
            <a:r>
              <a:rPr lang="en" sz="1765" b="1" u="sng" dirty="0">
                <a:solidFill>
                  <a:schemeClr val="hlink"/>
                </a:solidFill>
                <a:hlinkClick r:id="rId3"/>
              </a:rPr>
              <a:t>(GitHub </a:t>
            </a:r>
            <a:r>
              <a:rPr lang="en" sz="1765" b="1" u="sng" dirty="0">
                <a:solidFill>
                  <a:schemeClr val="hlink"/>
                </a:solidFill>
                <a:hlinkClick r:id="rId3"/>
              </a:rPr>
              <a:t>repository for Python code</a:t>
            </a:r>
            <a:r>
              <a:rPr lang="en" sz="1765" b="1" u="sng" dirty="0">
                <a:solidFill>
                  <a:schemeClr val="hlink"/>
                </a:solidFill>
                <a:hlinkClick r:id="rId3"/>
              </a:rPr>
              <a:t>)</a:t>
            </a:r>
            <a:r>
              <a:rPr lang="en" sz="1765" b="1" dirty="0">
                <a:solidFill>
                  <a:srgbClr val="000000"/>
                </a:solidFill>
              </a:rPr>
              <a:t> through a lawn-mower pattern(i.e. End to end zig-zag layout pattern)</a:t>
            </a:r>
            <a:endParaRPr sz="1765" b="1" dirty="0">
              <a:solidFill>
                <a:srgbClr val="000000"/>
              </a:solidFill>
            </a:endParaRPr>
          </a:p>
          <a:p>
            <a:pPr marL="457200" marR="0" lvl="0" indent="-3406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 b="1" dirty="0">
                <a:solidFill>
                  <a:srgbClr val="000000"/>
                </a:solidFill>
              </a:rPr>
              <a:t>For more complete coverage of area, working on automated cell decomposition algorithms(TCP[2],BCP[3]) with cell traversal logic which provides following improvements:</a:t>
            </a:r>
            <a:endParaRPr sz="1765" b="1" dirty="0">
              <a:solidFill>
                <a:srgbClr val="000000"/>
              </a:solidFill>
            </a:endParaRPr>
          </a:p>
          <a:p>
            <a:pPr marL="914400" marR="0" lvl="1" indent="-321626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65"/>
              <a:buChar char="○"/>
            </a:pPr>
            <a:r>
              <a:rPr lang="en" sz="1465" b="1" dirty="0">
                <a:solidFill>
                  <a:srgbClr val="000000"/>
                </a:solidFill>
              </a:rPr>
              <a:t>Exploring regions using a targeted low resolution application of coverage algorithm to specific cells</a:t>
            </a:r>
            <a:endParaRPr sz="1465" b="1" dirty="0">
              <a:solidFill>
                <a:srgbClr val="000000"/>
              </a:solidFill>
            </a:endParaRPr>
          </a:p>
          <a:p>
            <a:pPr marL="914400" marR="0" lvl="1" indent="-321626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65"/>
              <a:buChar char="○"/>
            </a:pPr>
            <a:r>
              <a:rPr lang="en" sz="1465" b="1" dirty="0">
                <a:solidFill>
                  <a:srgbClr val="000000"/>
                </a:solidFill>
              </a:rPr>
              <a:t>Path planning from a particular cell to another(cell traversal logic)</a:t>
            </a:r>
            <a:endParaRPr sz="1465" b="1" dirty="0">
              <a:solidFill>
                <a:srgbClr val="000000"/>
              </a:solidFill>
            </a:endParaRPr>
          </a:p>
          <a:p>
            <a:pPr marL="914400" marR="0" lvl="1" indent="-321626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65"/>
              <a:buChar char="○"/>
            </a:pPr>
            <a:r>
              <a:rPr lang="en" sz="1465" b="1" dirty="0">
                <a:solidFill>
                  <a:srgbClr val="000000"/>
                </a:solidFill>
              </a:rPr>
              <a:t>New interim sensed static obstacle avoidance, through generation of blocked cell positions</a:t>
            </a:r>
            <a:endParaRPr sz="1465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965" b="1"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765" b="1"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765" b="1" i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765" b="1" i="1" dirty="0">
              <a:solidFill>
                <a:srgbClr val="000000"/>
              </a:solidFill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4203225" y="4663225"/>
            <a:ext cx="4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5326" y="4534974"/>
            <a:ext cx="618675" cy="6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311700" y="427725"/>
            <a:ext cx="6705788" cy="48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65" b="1">
                <a:solidFill>
                  <a:schemeClr val="accent5"/>
                </a:solidFill>
              </a:rPr>
              <a:t>Key Results:</a:t>
            </a:r>
            <a:r>
              <a:rPr lang="en" sz="1765" b="1">
                <a:solidFill>
                  <a:schemeClr val="dk1"/>
                </a:solidFill>
              </a:rPr>
              <a:t>Area 1 (Resolution=25m, Coverage area: 83.7%)</a:t>
            </a:r>
            <a:endParaRPr sz="1765" b="1">
              <a:solidFill>
                <a:srgbClr val="000000"/>
              </a:solidFill>
            </a:endParaRPr>
          </a:p>
        </p:txBody>
      </p:sp>
      <p:sp>
        <p:nvSpPr>
          <p:cNvPr id="77" name="Google Shape;77;p4"/>
          <p:cNvSpPr txBox="1"/>
          <p:nvPr/>
        </p:nvSpPr>
        <p:spPr>
          <a:xfrm>
            <a:off x="4203225" y="4663225"/>
            <a:ext cx="4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125" y="907801"/>
            <a:ext cx="4156875" cy="300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5326" y="4534974"/>
            <a:ext cx="618675" cy="6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rea1">
            <a:hlinkClick r:id="" action="ppaction://media"/>
            <a:extLst>
              <a:ext uri="{FF2B5EF4-FFF2-40B4-BE49-F238E27FC236}">
                <a16:creationId xmlns:a16="http://schemas.microsoft.com/office/drawing/2014/main" id="{3751B861-F7F7-4435-BB4F-DFDABFF6E0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5542" y="1162317"/>
            <a:ext cx="4412011" cy="2481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d25e4aaa9_0_0"/>
          <p:cNvSpPr txBox="1">
            <a:spLocks noGrp="1"/>
          </p:cNvSpPr>
          <p:nvPr>
            <p:ph type="body" idx="1"/>
          </p:nvPr>
        </p:nvSpPr>
        <p:spPr>
          <a:xfrm>
            <a:off x="311700" y="427725"/>
            <a:ext cx="82137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65" b="1" dirty="0">
                <a:solidFill>
                  <a:schemeClr val="accent5"/>
                </a:solidFill>
              </a:rPr>
              <a:t>Key Results:</a:t>
            </a:r>
            <a:r>
              <a:rPr lang="en" sz="1765" b="1" dirty="0">
                <a:solidFill>
                  <a:schemeClr val="dk1"/>
                </a:solidFill>
              </a:rPr>
              <a:t>Area 1 (Resolution=9.3m)</a:t>
            </a:r>
            <a:endParaRPr sz="1765" b="1" dirty="0">
              <a:solidFill>
                <a:srgbClr val="000000"/>
              </a:solidFill>
            </a:endParaRPr>
          </a:p>
        </p:txBody>
      </p:sp>
      <p:sp>
        <p:nvSpPr>
          <p:cNvPr id="86" name="Google Shape;86;gfd25e4aaa9_0_0"/>
          <p:cNvSpPr txBox="1"/>
          <p:nvPr/>
        </p:nvSpPr>
        <p:spPr>
          <a:xfrm>
            <a:off x="4203225" y="4663225"/>
            <a:ext cx="4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gfd25e4aaa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5326" y="4534974"/>
            <a:ext cx="618675" cy="6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fd25e4aaa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649" y="1036125"/>
            <a:ext cx="4716710" cy="34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d3a7cffa5_0_6"/>
          <p:cNvSpPr txBox="1">
            <a:spLocks noGrp="1"/>
          </p:cNvSpPr>
          <p:nvPr>
            <p:ph type="body" idx="1"/>
          </p:nvPr>
        </p:nvSpPr>
        <p:spPr>
          <a:xfrm>
            <a:off x="235500" y="427725"/>
            <a:ext cx="6654398" cy="50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65" b="1" dirty="0">
                <a:solidFill>
                  <a:schemeClr val="accent5"/>
                </a:solidFill>
              </a:rPr>
              <a:t>Key Results: </a:t>
            </a:r>
            <a:r>
              <a:rPr lang="en" sz="1765" b="1" dirty="0">
                <a:solidFill>
                  <a:schemeClr val="dk1"/>
                </a:solidFill>
              </a:rPr>
              <a:t>Area 2 (resolution=25m, Coverage area: 81.7%)</a:t>
            </a:r>
            <a:endParaRPr sz="1765" b="1" dirty="0">
              <a:solidFill>
                <a:srgbClr val="000000"/>
              </a:solidFill>
            </a:endParaRPr>
          </a:p>
        </p:txBody>
      </p:sp>
      <p:pic>
        <p:nvPicPr>
          <p:cNvPr id="94" name="Google Shape;94;gfd3a7cffa5_0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5326" y="4534974"/>
            <a:ext cx="618675" cy="6085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fd3a7cffa5_0_6"/>
          <p:cNvSpPr txBox="1"/>
          <p:nvPr/>
        </p:nvSpPr>
        <p:spPr>
          <a:xfrm>
            <a:off x="4203225" y="4663225"/>
            <a:ext cx="4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fd3a7cffa5_0_6"/>
          <p:cNvPicPr preferRelativeResize="0"/>
          <p:nvPr/>
        </p:nvPicPr>
        <p:blipFill rotWithShape="1">
          <a:blip r:embed="rId6">
            <a:alphaModFix/>
          </a:blip>
          <a:srcRect t="4298" r="4458" b="3857"/>
          <a:stretch/>
        </p:blipFill>
        <p:spPr>
          <a:xfrm>
            <a:off x="475401" y="976350"/>
            <a:ext cx="4097116" cy="295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rea2">
            <a:hlinkClick r:id="" action="ppaction://media"/>
            <a:extLst>
              <a:ext uri="{FF2B5EF4-FFF2-40B4-BE49-F238E27FC236}">
                <a16:creationId xmlns:a16="http://schemas.microsoft.com/office/drawing/2014/main" id="{FADFA2DA-41BB-47EF-876A-79F3568A51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2308" y="1210947"/>
            <a:ext cx="4513425" cy="2538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E708D-6CB6-4A74-AE53-7DF809F154A6}"/>
              </a:ext>
            </a:extLst>
          </p:cNvPr>
          <p:cNvSpPr txBox="1"/>
          <p:nvPr/>
        </p:nvSpPr>
        <p:spPr>
          <a:xfrm>
            <a:off x="5428060" y="3778664"/>
            <a:ext cx="25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 this video, resolution is 45m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d25e4aaa9_0_9"/>
          <p:cNvSpPr txBox="1">
            <a:spLocks noGrp="1"/>
          </p:cNvSpPr>
          <p:nvPr>
            <p:ph type="body" idx="1"/>
          </p:nvPr>
        </p:nvSpPr>
        <p:spPr>
          <a:xfrm>
            <a:off x="235500" y="427725"/>
            <a:ext cx="82899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65" b="1">
                <a:solidFill>
                  <a:schemeClr val="accent5"/>
                </a:solidFill>
              </a:rPr>
              <a:t>Key Results: </a:t>
            </a:r>
            <a:r>
              <a:rPr lang="en" sz="1765" b="1">
                <a:solidFill>
                  <a:schemeClr val="dk1"/>
                </a:solidFill>
              </a:rPr>
              <a:t>Area 2 (resolution=10m)</a:t>
            </a:r>
            <a:endParaRPr sz="1765" b="1">
              <a:solidFill>
                <a:srgbClr val="000000"/>
              </a:solidFill>
            </a:endParaRPr>
          </a:p>
        </p:txBody>
      </p:sp>
      <p:pic>
        <p:nvPicPr>
          <p:cNvPr id="103" name="Google Shape;103;gfd25e4aaa9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5326" y="4534974"/>
            <a:ext cx="618675" cy="60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fd25e4aaa9_0_9"/>
          <p:cNvSpPr txBox="1"/>
          <p:nvPr/>
        </p:nvSpPr>
        <p:spPr>
          <a:xfrm>
            <a:off x="4203225" y="4663225"/>
            <a:ext cx="4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fd25e4aaa9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500" y="1036125"/>
            <a:ext cx="4741000" cy="349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d3a7cffa5_1_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6265"/>
              <a:buNone/>
            </a:pPr>
            <a:r>
              <a:rPr lang="en" sz="1765" b="1">
                <a:solidFill>
                  <a:schemeClr val="accent5"/>
                </a:solidFill>
              </a:rPr>
              <a:t>Proposed Ideas</a:t>
            </a:r>
            <a:endParaRPr/>
          </a:p>
        </p:txBody>
      </p:sp>
      <p:pic>
        <p:nvPicPr>
          <p:cNvPr id="111" name="Google Shape;111;gfd3a7cffa5_1_18"/>
          <p:cNvPicPr preferRelativeResize="0"/>
          <p:nvPr/>
        </p:nvPicPr>
        <p:blipFill rotWithShape="1">
          <a:blip r:embed="rId3">
            <a:alphaModFix/>
          </a:blip>
          <a:srcRect l="2047" t="2676"/>
          <a:stretch/>
        </p:blipFill>
        <p:spPr>
          <a:xfrm>
            <a:off x="4572000" y="1440175"/>
            <a:ext cx="3707924" cy="24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fd3a7cffa5_1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856500"/>
            <a:ext cx="3801975" cy="21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fd3a7cffa5_1_18"/>
          <p:cNvPicPr preferRelativeResize="0"/>
          <p:nvPr/>
        </p:nvPicPr>
        <p:blipFill rotWithShape="1">
          <a:blip r:embed="rId5">
            <a:alphaModFix/>
          </a:blip>
          <a:srcRect l="5515" t="5572" r="11791" b="11374"/>
          <a:stretch/>
        </p:blipFill>
        <p:spPr>
          <a:xfrm>
            <a:off x="853875" y="3032350"/>
            <a:ext cx="2717625" cy="19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fd3a7cffa5_1_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5326" y="4534974"/>
            <a:ext cx="618675" cy="6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body" idx="1"/>
          </p:nvPr>
        </p:nvSpPr>
        <p:spPr>
          <a:xfrm>
            <a:off x="311700" y="427725"/>
            <a:ext cx="8520600" cy="4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65" b="1">
                <a:solidFill>
                  <a:schemeClr val="accent5"/>
                </a:solidFill>
              </a:rPr>
              <a:t>Insights / Interim Conclusions / Discussion:</a:t>
            </a:r>
            <a:endParaRPr sz="1765" b="1">
              <a:solidFill>
                <a:schemeClr val="accent5"/>
              </a:solidFill>
            </a:endParaRPr>
          </a:p>
          <a:p>
            <a:pPr marL="457200" marR="0" lvl="0" indent="-3406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 b="1">
                <a:solidFill>
                  <a:srgbClr val="000000"/>
                </a:solidFill>
              </a:rPr>
              <a:t>Incomplete coverage of crevice spaces at better resolution.</a:t>
            </a:r>
            <a:endParaRPr sz="1765" b="1">
              <a:solidFill>
                <a:srgbClr val="000000"/>
              </a:solidFill>
            </a:endParaRPr>
          </a:p>
          <a:p>
            <a:pPr marL="457200" marR="0" lvl="0" indent="-3406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 b="1">
                <a:solidFill>
                  <a:srgbClr val="000000"/>
                </a:solidFill>
              </a:rPr>
              <a:t>Cell Decomposition before applying lawn-mower coverage code.</a:t>
            </a:r>
            <a:endParaRPr sz="1765" b="1">
              <a:solidFill>
                <a:srgbClr val="000000"/>
              </a:solidFill>
            </a:endParaRPr>
          </a:p>
          <a:p>
            <a:pPr marL="914400" marR="0" lvl="1" indent="-321626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65"/>
              <a:buChar char="○"/>
            </a:pPr>
            <a:r>
              <a:rPr lang="en" sz="1465" b="1">
                <a:solidFill>
                  <a:srgbClr val="000000"/>
                </a:solidFill>
              </a:rPr>
              <a:t>Trapezoidal cell decomposition being explored. Customised cell slicing[4] might also be an option</a:t>
            </a:r>
            <a:endParaRPr sz="1465" b="1">
              <a:solidFill>
                <a:srgbClr val="000000"/>
              </a:solidFill>
            </a:endParaRPr>
          </a:p>
          <a:p>
            <a:pPr marL="914400" marR="0" lvl="1" indent="-321626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65"/>
              <a:buChar char="○"/>
            </a:pPr>
            <a:r>
              <a:rPr lang="en" sz="1465" b="1">
                <a:solidFill>
                  <a:srgbClr val="000000"/>
                </a:solidFill>
              </a:rPr>
              <a:t>Cell decomposition will involve “straightening” the border and slicing along interim “event points”(usually vertices of outer border/internal obstacle).</a:t>
            </a:r>
            <a:endParaRPr sz="1465" b="1">
              <a:solidFill>
                <a:srgbClr val="000000"/>
              </a:solidFill>
            </a:endParaRPr>
          </a:p>
          <a:p>
            <a:pPr marL="914400" marR="0" lvl="1" indent="-321626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65"/>
              <a:buChar char="○"/>
            </a:pPr>
            <a:r>
              <a:rPr lang="en" sz="1465" b="1">
                <a:solidFill>
                  <a:srgbClr val="000000"/>
                </a:solidFill>
              </a:rPr>
              <a:t>Further, a cell traversal order will be determined.</a:t>
            </a:r>
            <a:endParaRPr sz="1465" b="1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765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765" b="1">
              <a:solidFill>
                <a:srgbClr val="000000"/>
              </a:solidFill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4203225" y="4663225"/>
            <a:ext cx="4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5326" y="4534974"/>
            <a:ext cx="618675" cy="6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531</Words>
  <Application>Microsoft Office PowerPoint</Application>
  <PresentationFormat>On-screen Show (16:9)</PresentationFormat>
  <Paragraphs>47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Ideas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harsh mandalia</cp:lastModifiedBy>
  <cp:revision>3</cp:revision>
  <dcterms:modified xsi:type="dcterms:W3CDTF">2021-11-02T20:41:22Z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0x010100A0E435C1A6B5C84A975C4EC01882B7F3</vt:lpwstr>
  </property>
</Properties>
</file>